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orbel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UdVvOIhVY7NyGQNarPcbGXPkf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orbel-regular.fntdata"/><Relationship Id="rId21" Type="http://schemas.openxmlformats.org/officeDocument/2006/relationships/slide" Target="slides/slide17.xml"/><Relationship Id="rId24" Type="http://schemas.openxmlformats.org/officeDocument/2006/relationships/font" Target="fonts/Corbel-italic.fntdata"/><Relationship Id="rId23" Type="http://schemas.openxmlformats.org/officeDocument/2006/relationships/font" Target="fonts/Corbel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92c7bc39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92c7bc3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92c7bc39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92c7bc3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92c7bc390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92c7bc39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92c7bc390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92c7bc39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92c7bc390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92c7bc39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977e80eb8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3977e80e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92c7bc390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92c7bc3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92c7bc39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392c7bc390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92c7bc39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92c7bc39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c6e2ba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20c6e2ba1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92c7bc39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92c7bc3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92c7bc39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92c7bc39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8" name="Google Shape;28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9" name="Google Shape;29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1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Char char="•"/>
              <a:defRPr/>
            </a:lvl1pPr>
            <a:lvl2pPr indent="-4127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/>
            </a:lvl3pPr>
            <a:lvl4pPr indent="-37591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18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2" name="Google Shape;12;p1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jp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3" name="Google Shape;143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4" name="Google Shape;144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5" name="Google Shape;145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6" name="Google Shape;146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47" name="Google Shape;147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48" name="Google Shape;148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150" name="Google Shape;150;p1"/>
          <p:cNvGrpSpPr/>
          <p:nvPr/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1" name="Google Shape;15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2" name="Google Shape;15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3" name="Google Shape;15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4" name="Google Shape;15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55" name="Google Shape;15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56" name="Google Shape;15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7" name="Google Shape;157;p1"/>
          <p:cNvSpPr txBox="1"/>
          <p:nvPr/>
        </p:nvSpPr>
        <p:spPr>
          <a:xfrm>
            <a:off x="972068" y="1561650"/>
            <a:ext cx="526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NibblesBot</a:t>
            </a:r>
            <a:endParaRPr b="1" i="0" sz="1400" cap="none" strike="noStrike">
              <a:solidFill>
                <a:srgbClr val="000000"/>
              </a:solidFill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972012" y="2605739"/>
            <a:ext cx="52608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Ethen Carrell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Charles Moertle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Calab Reeder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"/>
          <p:cNvPicPr preferRelativeResize="0"/>
          <p:nvPr/>
        </p:nvPicPr>
        <p:blipFill rotWithShape="1">
          <a:blip r:embed="rId4">
            <a:alphaModFix/>
          </a:blip>
          <a:srcRect b="1285" l="0" r="0" t="1295"/>
          <a:stretch/>
        </p:blipFill>
        <p:spPr>
          <a:xfrm>
            <a:off x="6892924" y="10"/>
            <a:ext cx="5299077" cy="685800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00" y="1701063"/>
            <a:ext cx="1473775" cy="1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92c7bc390_0_26"/>
          <p:cNvSpPr txBox="1"/>
          <p:nvPr/>
        </p:nvSpPr>
        <p:spPr>
          <a:xfrm>
            <a:off x="1541425" y="571675"/>
            <a:ext cx="86550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Partially Complete Accomplishments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392c7bc390_0_26"/>
          <p:cNvSpPr txBox="1"/>
          <p:nvPr/>
        </p:nvSpPr>
        <p:spPr>
          <a:xfrm>
            <a:off x="1964000" y="1980025"/>
            <a:ext cx="8232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Organization of blocks at staging point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NibblesBot is able to bring the blocks to the staging point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NibblesBot is not able to physically organize the blocks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State machine implementation of our code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Logic for the state machine does not work and is still underdevelopment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92c7bc390_0_30"/>
          <p:cNvSpPr txBox="1"/>
          <p:nvPr/>
        </p:nvSpPr>
        <p:spPr>
          <a:xfrm>
            <a:off x="1408625" y="393575"/>
            <a:ext cx="9768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Implementations: Use all of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392c7bc390_0_30"/>
          <p:cNvSpPr txBox="1"/>
          <p:nvPr/>
        </p:nvSpPr>
        <p:spPr>
          <a:xfrm>
            <a:off x="3274500" y="1574975"/>
            <a:ext cx="254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Above cow catcher  →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1" name="Google Shape;251;g2392c7bc390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675" y="1574975"/>
            <a:ext cx="60960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392c7bc390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300" y="4882300"/>
            <a:ext cx="37147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392c7bc390_0_30"/>
          <p:cNvSpPr txBox="1"/>
          <p:nvPr/>
        </p:nvSpPr>
        <p:spPr>
          <a:xfrm>
            <a:off x="4265500" y="5207500"/>
            <a:ext cx="267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Inside cow catcher  →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g2392c7bc390_0_30"/>
          <p:cNvSpPr txBox="1"/>
          <p:nvPr/>
        </p:nvSpPr>
        <p:spPr>
          <a:xfrm>
            <a:off x="1318475" y="1983475"/>
            <a:ext cx="4306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Potential uses: 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arenR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Only run ORB through inside catcher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arenR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Use area to rotate the blocks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arenR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Use area to confirm whether a block has been captured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92c7bc390_1_46"/>
          <p:cNvSpPr txBox="1"/>
          <p:nvPr/>
        </p:nvSpPr>
        <p:spPr>
          <a:xfrm>
            <a:off x="1541425" y="571675"/>
            <a:ext cx="9511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Implementations: Mask for Border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2392c7bc390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25" y="2006525"/>
            <a:ext cx="5222067" cy="39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392c7bc390_1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500" y="2006519"/>
            <a:ext cx="5222075" cy="3916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392c7bc390_1_46"/>
          <p:cNvSpPr txBox="1"/>
          <p:nvPr/>
        </p:nvSpPr>
        <p:spPr>
          <a:xfrm>
            <a:off x="2921525" y="1614575"/>
            <a:ext cx="286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Masked and inverted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g2392c7bc390_1_46"/>
          <p:cNvSpPr txBox="1"/>
          <p:nvPr/>
        </p:nvSpPr>
        <p:spPr>
          <a:xfrm>
            <a:off x="8593825" y="1614575"/>
            <a:ext cx="302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Normal frame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92c7bc390_1_27"/>
          <p:cNvSpPr txBox="1"/>
          <p:nvPr/>
        </p:nvSpPr>
        <p:spPr>
          <a:xfrm>
            <a:off x="1541425" y="571675"/>
            <a:ext cx="97392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Implementations: Haar Cascade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392c7bc390_1_27"/>
          <p:cNvSpPr txBox="1"/>
          <p:nvPr/>
        </p:nvSpPr>
        <p:spPr>
          <a:xfrm>
            <a:off x="1846500" y="1753075"/>
            <a:ext cx="8499000" cy="5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Haar Cascade is a object detection algorithm that is able to find objects in an image regardless of scale or location.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Training requires a series of positive and negative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images to influence the types of objects that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will be detected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Positive images for NibblesBot: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Blocks in different orientations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Negative images for NibblesBot: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○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Cow catcher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○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Black tape border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rbel"/>
              <a:buChar char="○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White background</a:t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	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0" name="Google Shape;270;g2392c7bc390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275" y="3073675"/>
            <a:ext cx="4323720" cy="37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92c7bc390_1_31"/>
          <p:cNvSpPr txBox="1"/>
          <p:nvPr/>
        </p:nvSpPr>
        <p:spPr>
          <a:xfrm>
            <a:off x="1541425" y="571675"/>
            <a:ext cx="931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Implementations: PyTesseract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2392c7bc390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80" y="2245675"/>
            <a:ext cx="9696219" cy="46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392c7bc390_1_31"/>
          <p:cNvSpPr txBox="1"/>
          <p:nvPr/>
        </p:nvSpPr>
        <p:spPr>
          <a:xfrm>
            <a:off x="4071000" y="1753075"/>
            <a:ext cx="867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Looks at an image and finds all the characters in that image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977e80eb8_0_8"/>
          <p:cNvSpPr txBox="1"/>
          <p:nvPr/>
        </p:nvSpPr>
        <p:spPr>
          <a:xfrm>
            <a:off x="1541425" y="571675"/>
            <a:ext cx="931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Implementations: PyTesseract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3977e80eb8_0_8"/>
          <p:cNvSpPr txBox="1"/>
          <p:nvPr/>
        </p:nvSpPr>
        <p:spPr>
          <a:xfrm>
            <a:off x="1541425" y="1572850"/>
            <a:ext cx="6287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Training a new font for PyTesseract requires three things: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An image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Text file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Contains plain text of the characters in an image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Box file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Holds the position of desired letters in an image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Unicharset file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Gives more information about the individual letters that need to be trained on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Then create thousands of these files and training images and train your model on those files.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4" name="Google Shape;284;g23977e80eb8_0_8"/>
          <p:cNvSpPr txBox="1"/>
          <p:nvPr/>
        </p:nvSpPr>
        <p:spPr>
          <a:xfrm>
            <a:off x="9419775" y="2363400"/>
            <a:ext cx="27312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D 101   504  131   535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e  135   502  154   528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r   158  503   173   526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„   197  497   214  510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s   220  501   236  526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c   239  501   258  525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h   262 502   284  534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   288 501   310   525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e   313  500   332   524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l    336  501   347   534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l    352  500   363   532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e   367  499   386  524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”   389  520   407   532   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5" name="Google Shape;285;g23977e80eb8_0_8"/>
          <p:cNvSpPr txBox="1"/>
          <p:nvPr/>
        </p:nvSpPr>
        <p:spPr>
          <a:xfrm>
            <a:off x="9877850" y="1753075"/>
            <a:ext cx="247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Box file example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6" name="Google Shape;286;g23977e80eb8_0_8"/>
          <p:cNvSpPr txBox="1"/>
          <p:nvPr/>
        </p:nvSpPr>
        <p:spPr>
          <a:xfrm>
            <a:off x="4186914" y="5537775"/>
            <a:ext cx="176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Der “schnelle”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7" name="Google Shape;287;g23977e80eb8_0_8"/>
          <p:cNvSpPr txBox="1"/>
          <p:nvPr/>
        </p:nvSpPr>
        <p:spPr>
          <a:xfrm>
            <a:off x="1912824" y="5537775"/>
            <a:ext cx="252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Text file example  →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8" name="Google Shape;288;g23977e80eb8_0_8"/>
          <p:cNvSpPr txBox="1"/>
          <p:nvPr/>
        </p:nvSpPr>
        <p:spPr>
          <a:xfrm>
            <a:off x="6544950" y="5084200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;    10 Common 46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b    3   Latin         59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W  5   Latin         40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7   8   Common 66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=   0   Common 93</a:t>
            </a:r>
            <a:endParaRPr sz="1700">
              <a:solidFill>
                <a:srgbClr val="111111"/>
              </a:solidFill>
              <a:highlight>
                <a:srgbClr val="F7F7F7"/>
              </a:highlight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g23977e80eb8_0_8"/>
          <p:cNvSpPr txBox="1"/>
          <p:nvPr/>
        </p:nvSpPr>
        <p:spPr>
          <a:xfrm>
            <a:off x="6288875" y="4810125"/>
            <a:ext cx="3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Unicharset file example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92c7bc390_0_34"/>
          <p:cNvSpPr txBox="1"/>
          <p:nvPr/>
        </p:nvSpPr>
        <p:spPr>
          <a:xfrm>
            <a:off x="1541425" y="420226"/>
            <a:ext cx="4074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Unresolved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392c7bc390_0_34"/>
          <p:cNvSpPr txBox="1"/>
          <p:nvPr/>
        </p:nvSpPr>
        <p:spPr>
          <a:xfrm>
            <a:off x="1541425" y="1268325"/>
            <a:ext cx="5614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rbel"/>
              <a:buAutoNum type="arabicParenR"/>
            </a:pPr>
            <a:r>
              <a:rPr lang="en-US" sz="2200">
                <a:latin typeface="Corbel"/>
                <a:ea typeface="Corbel"/>
                <a:cs typeface="Corbel"/>
                <a:sym typeface="Corbel"/>
              </a:rPr>
              <a:t>Uneven lighting causes issues for block identification and Canny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orbel"/>
              <a:buChar char="○"/>
            </a:pPr>
            <a:r>
              <a:rPr lang="en-US" sz="2200">
                <a:latin typeface="Corbel"/>
                <a:ea typeface="Corbel"/>
                <a:cs typeface="Corbel"/>
                <a:sym typeface="Corbel"/>
              </a:rPr>
              <a:t>Major impact as this affects the accuracy of all computer vision </a:t>
            </a:r>
            <a:r>
              <a:rPr lang="en-US" sz="2200">
                <a:latin typeface="Corbel"/>
                <a:ea typeface="Corbel"/>
                <a:cs typeface="Corbel"/>
                <a:sym typeface="Corbel"/>
              </a:rPr>
              <a:t>algorithms used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orbel"/>
              <a:buAutoNum type="arabicParenR"/>
            </a:pPr>
            <a:r>
              <a:rPr lang="en-US" sz="2200">
                <a:latin typeface="Corbel"/>
                <a:ea typeface="Corbel"/>
                <a:cs typeface="Corbel"/>
                <a:sym typeface="Corbel"/>
              </a:rPr>
              <a:t>When searching, two blocks cannot be in the same frame or Canny will break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orbel"/>
              <a:buChar char="○"/>
            </a:pPr>
            <a:r>
              <a:rPr lang="en-US" sz="2200">
                <a:latin typeface="Corbel"/>
                <a:ea typeface="Corbel"/>
                <a:cs typeface="Corbel"/>
                <a:sym typeface="Corbel"/>
              </a:rPr>
              <a:t>Minor impact only because we can manually space the blocks far enough so that this never happens</a:t>
            </a:r>
            <a:endParaRPr sz="22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96" name="Google Shape;296;g2392c7bc39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825" y="1268325"/>
            <a:ext cx="4730974" cy="3548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392c7bc390_0_34"/>
          <p:cNvSpPr txBox="1"/>
          <p:nvPr/>
        </p:nvSpPr>
        <p:spPr>
          <a:xfrm>
            <a:off x="1541425" y="5177925"/>
            <a:ext cx="96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3)</a:t>
            </a: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</a:t>
            </a:r>
            <a:r>
              <a:rPr lang="en-US" sz="2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Rotating the blocks to the correct orientation</a:t>
            </a:r>
            <a:endParaRPr sz="2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orbel"/>
              <a:buChar char="○"/>
            </a:pPr>
            <a:r>
              <a:rPr lang="en-US" sz="2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Minor impact as the blocks can still be moved to the correct position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"/>
          <p:cNvSpPr txBox="1"/>
          <p:nvPr/>
        </p:nvSpPr>
        <p:spPr>
          <a:xfrm>
            <a:off x="2204012" y="446107"/>
            <a:ext cx="47986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2204000" y="1423325"/>
            <a:ext cx="8836500" cy="4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“Feature Matching.” OpenCV, https://docs.opencv.org/4.x/dc/dc3/tutorial_py_matcher.html. 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“Teach Ros Effectively.” The Construct, https://www.theconstructsim.com/for-campus/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Tyagi, Deepanshu. “Introduction to Orb (Oriented Fast and Rotated Brief).” Medium, Data Breach, 1 Jan. 2019, https://medium.com/data-breach/introduction-to-orb-oriented-fast-and-rotated-brief-4220e8ec40cf. 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Bonthu, Harika. “Optical Character Recognition(Ocr) with Tesseract, Opencv, and Python.” Analytics Vidhya, 24 June 2021,https://www.analyticsvidhya.com/blog/2021/06/optical-character-recognitionocr-with-tesseract-opencv-and-python/. 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Jaiswal, Abhishek. “Object Detection Using Haar Cascade: Opencv.” Analytics Vidhya, 27 Sept. 2022, https://www.analyticsvidhya.com/blog/2022/04/object-detection-using-haar-cascade-opencv/. </a:t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355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355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/>
        </p:nvSpPr>
        <p:spPr>
          <a:xfrm>
            <a:off x="1921477" y="290825"/>
            <a:ext cx="898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Refresher: Task and Environment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74" y="1125801"/>
            <a:ext cx="3197725" cy="52209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570" y="1135425"/>
            <a:ext cx="3200400" cy="520166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5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73" name="Google Shape;173;p5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4" name="Google Shape;174;p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77" name="Google Shape;177;p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78" name="Google Shape;178;p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9" name="Google Shape;179;p5"/>
          <p:cNvSpPr txBox="1"/>
          <p:nvPr/>
        </p:nvSpPr>
        <p:spPr>
          <a:xfrm>
            <a:off x="1224725" y="231450"/>
            <a:ext cx="61995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Refresher: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1756036" y="1498323"/>
            <a:ext cx="51369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72415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2400"/>
              <a:buFont typeface="Corbe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Drive systems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24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400"/>
              <a:buFont typeface="Corbe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Camera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24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400"/>
              <a:buFont typeface="Corbe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Pi 4 B</a:t>
            </a:r>
            <a:endParaRPr b="0"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0995" y="4255475"/>
            <a:ext cx="2743200" cy="181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 rotWithShape="1">
          <a:blip r:embed="rId5">
            <a:alphaModFix/>
          </a:blip>
          <a:srcRect b="1285" l="0" r="0" t="1295"/>
          <a:stretch/>
        </p:blipFill>
        <p:spPr>
          <a:xfrm>
            <a:off x="6892924" y="10"/>
            <a:ext cx="5299077" cy="685800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8" name="Google Shape;188;p6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0" name="Google Shape;190;p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1" name="Google Shape;191;p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92" name="Google Shape;192;p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93" name="Google Shape;193;p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94" name="Google Shape;194;p6"/>
          <p:cNvSpPr txBox="1"/>
          <p:nvPr/>
        </p:nvSpPr>
        <p:spPr>
          <a:xfrm>
            <a:off x="1488825" y="308525"/>
            <a:ext cx="36117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Block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1630804" y="1752727"/>
            <a:ext cx="51369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Removed god cam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Color coded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531" y="308525"/>
            <a:ext cx="6473953" cy="6240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2392c7bc390_1_8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2" name="Google Shape;202;g2392c7bc390_1_8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3" name="Google Shape;203;g2392c7bc390_1_8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04" name="Google Shape;204;g2392c7bc390_1_8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05" name="Google Shape;205;g2392c7bc390_1_8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06" name="Google Shape;206;g2392c7bc390_1_8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07" name="Google Shape;207;g2392c7bc390_1_8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08" name="Google Shape;208;g2392c7bc390_1_8"/>
          <p:cNvSpPr txBox="1"/>
          <p:nvPr/>
        </p:nvSpPr>
        <p:spPr>
          <a:xfrm>
            <a:off x="1630775" y="520002"/>
            <a:ext cx="40743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Message Diagram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392c7bc390_1_8"/>
          <p:cNvSpPr txBox="1"/>
          <p:nvPr/>
        </p:nvSpPr>
        <p:spPr>
          <a:xfrm>
            <a:off x="1630779" y="1760227"/>
            <a:ext cx="51369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Updated image type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Color coded</a:t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0" name="Google Shape;210;g2392c7bc390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136" y="398125"/>
            <a:ext cx="6473953" cy="606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92c7bc390_0_7"/>
          <p:cNvSpPr txBox="1"/>
          <p:nvPr/>
        </p:nvSpPr>
        <p:spPr>
          <a:xfrm>
            <a:off x="1693825" y="724076"/>
            <a:ext cx="4074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Changes/Deviations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392c7bc390_0_7"/>
          <p:cNvSpPr txBox="1"/>
          <p:nvPr/>
        </p:nvSpPr>
        <p:spPr>
          <a:xfrm>
            <a:off x="1883950" y="1739850"/>
            <a:ext cx="69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Google Shape;217;g2392c7bc390_0_7"/>
          <p:cNvSpPr txBox="1"/>
          <p:nvPr/>
        </p:nvSpPr>
        <p:spPr>
          <a:xfrm>
            <a:off x="1883950" y="1739850"/>
            <a:ext cx="9192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Removal of LiDAR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Removal of God Camera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Use of Canny </a:t>
            </a: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instead</a:t>
            </a: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 of ORB with dynamic cropping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○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Canny was more accurate and stable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Color masking with ORB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Change from Virtual Machine to Dual Boot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0c6e2ba1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25" y="2218801"/>
            <a:ext cx="4864774" cy="3646750"/>
          </a:xfrm>
          <a:prstGeom prst="rect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g20c6e2ba136_0_0"/>
          <p:cNvSpPr txBox="1"/>
          <p:nvPr/>
        </p:nvSpPr>
        <p:spPr>
          <a:xfrm>
            <a:off x="3172150" y="1818600"/>
            <a:ext cx="14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ORB with Canny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4" name="Google Shape;224;g20c6e2ba136_0_0"/>
          <p:cNvSpPr txBox="1"/>
          <p:nvPr/>
        </p:nvSpPr>
        <p:spPr>
          <a:xfrm>
            <a:off x="1541425" y="623475"/>
            <a:ext cx="66420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Changes/Deviations: Computer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20c6e2ba1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287" y="2220000"/>
            <a:ext cx="4864608" cy="3644334"/>
          </a:xfrm>
          <a:prstGeom prst="rect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g20c6e2ba136_0_0"/>
          <p:cNvSpPr txBox="1"/>
          <p:nvPr/>
        </p:nvSpPr>
        <p:spPr>
          <a:xfrm>
            <a:off x="8726375" y="1818600"/>
            <a:ext cx="14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Inverted Canny</a:t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92c7bc390_0_18"/>
          <p:cNvSpPr txBox="1"/>
          <p:nvPr/>
        </p:nvSpPr>
        <p:spPr>
          <a:xfrm>
            <a:off x="1550400" y="558325"/>
            <a:ext cx="88860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Completed Accomplishments (Pre-Test)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392c7bc390_0_18"/>
          <p:cNvSpPr txBox="1"/>
          <p:nvPr/>
        </p:nvSpPr>
        <p:spPr>
          <a:xfrm>
            <a:off x="2155500" y="1694200"/>
            <a:ext cx="67245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AutoNum type="arabicPeriod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Complete physical build of the robot including modifications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AutoNum type="arabicPeriod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Complete software installation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AutoNum type="arabicPeriod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 implementations of ORB and Canny Edge Detection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○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Centroid and initial detection with Canny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○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Dynamic Cropping with Canny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○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ORB feature detection with color masking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92c7bc390_0_22"/>
          <p:cNvSpPr txBox="1"/>
          <p:nvPr/>
        </p:nvSpPr>
        <p:spPr>
          <a:xfrm>
            <a:off x="1541425" y="571675"/>
            <a:ext cx="8508000" cy="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Completed Accomplishments (Testing)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2392c7bc390_0_22"/>
          <p:cNvSpPr txBox="1"/>
          <p:nvPr/>
        </p:nvSpPr>
        <p:spPr>
          <a:xfrm>
            <a:off x="2059950" y="1552975"/>
            <a:ext cx="8072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1 block test without searching algorithm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NibblesBot drives forward and halts once it finds the block placed 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directly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in front of it.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1 block test with 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searching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algorithm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NibbesBot searches to find a single block in the designated search area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NibblesBot will find the block and return to the start point with the block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More than 1  block test with 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searching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algorithm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NibblesBot 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searches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 to find a single block 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NibblesBot takes the block to a staging area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NibblesBot returns to where it found the block and </a:t>
            </a: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resumes search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rbel"/>
              <a:buChar char="○"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Continues until both blocks are in the staging area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2023-01-27T04:38:01Z</dcterms:created>
</cp:coreProperties>
</file>